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740" y="-78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492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774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118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8715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176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459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022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6305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541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169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267792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E483C-94A3-47ED-AC82-ADDD00A3558C}" type="datetimeFigureOut">
              <a:rPr lang="ko-KR" altLang="en-US" smtClean="0"/>
              <a:t>2020-12-10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52C03-4CF8-41D4-81EA-A4235E8D9B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jpe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관할별 지도\강구 지도.jp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07504" y="139703"/>
            <a:ext cx="8928639" cy="6552728"/>
          </a:xfrm>
          <a:prstGeom prst="rect">
            <a:avLst/>
          </a:prstGeom>
          <a:noFill/>
        </p:spPr>
      </p:pic>
      <p:sp>
        <p:nvSpPr>
          <p:cNvPr id="39" name="TextBox 38"/>
          <p:cNvSpPr txBox="1"/>
          <p:nvPr/>
        </p:nvSpPr>
        <p:spPr>
          <a:xfrm>
            <a:off x="6138838" y="234170"/>
            <a:ext cx="2639402" cy="49244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b="1"/>
              <a:t>강구 연안사고 정리지도</a:t>
            </a:r>
            <a:endParaRPr lang="ko-KR" altLang="en-US" b="1"/>
          </a:p>
          <a:p>
            <a:pPr algn="ctr">
              <a:defRPr/>
            </a:pPr>
            <a:r>
              <a:rPr lang="en-US" altLang="ko-KR" sz="800" b="1"/>
              <a:t>(2016. 1. ~ 2020. 11.)</a:t>
            </a:r>
            <a:endParaRPr lang="ko-KR" altLang="en-US" sz="800" b="1"/>
          </a:p>
        </p:txBody>
      </p:sp>
      <p:sp>
        <p:nvSpPr>
          <p:cNvPr id="42" name="폭발 1 41"/>
          <p:cNvSpPr/>
          <p:nvPr/>
        </p:nvSpPr>
        <p:spPr>
          <a:xfrm>
            <a:off x="2640553" y="4062877"/>
            <a:ext cx="226043" cy="180020"/>
          </a:xfrm>
          <a:prstGeom prst="irregularSeal1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3" name="폭발 2 42"/>
          <p:cNvSpPr/>
          <p:nvPr/>
        </p:nvSpPr>
        <p:spPr>
          <a:xfrm>
            <a:off x="2450986" y="6019549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4" name="폭발 1 43"/>
          <p:cNvSpPr/>
          <p:nvPr/>
        </p:nvSpPr>
        <p:spPr>
          <a:xfrm>
            <a:off x="3550114" y="980728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6" name="폭발 1 65"/>
          <p:cNvSpPr/>
          <p:nvPr/>
        </p:nvSpPr>
        <p:spPr>
          <a:xfrm>
            <a:off x="2771800" y="3789040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3838146" y="1017022"/>
            <a:ext cx="2796968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20. 1.</a:t>
            </a:r>
            <a:r>
              <a:rPr lang="ko-KR" altLang="en-US" sz="800"/>
              <a:t> </a:t>
            </a:r>
            <a:r>
              <a:rPr lang="en-US" altLang="ko-KR" sz="800"/>
              <a:t>16 . </a:t>
            </a:r>
            <a:r>
              <a:rPr lang="ko-KR" altLang="en-US" sz="800"/>
              <a:t>노물</a:t>
            </a:r>
            <a:r>
              <a:rPr lang="en-US" altLang="ko-KR" sz="800"/>
              <a:t>-</a:t>
            </a:r>
            <a:r>
              <a:rPr lang="ko-KR" altLang="en-US" sz="800"/>
              <a:t>석리 갯바위</a:t>
            </a:r>
            <a:r>
              <a:rPr lang="en-US" altLang="ko-KR" sz="800"/>
              <a:t>(</a:t>
            </a:r>
            <a:r>
              <a:rPr lang="ko-KR" altLang="en-US" sz="800"/>
              <a:t>동영수산 앞</a:t>
            </a:r>
            <a:r>
              <a:rPr lang="en-US" altLang="ko-KR" sz="800"/>
              <a:t>) </a:t>
            </a:r>
            <a:r>
              <a:rPr lang="ko-KR" altLang="en-US" sz="800"/>
              <a:t>추락 익수 사망</a:t>
            </a:r>
            <a:endParaRPr lang="ko-KR" altLang="en-US" sz="800"/>
          </a:p>
        </p:txBody>
      </p:sp>
      <p:sp>
        <p:nvSpPr>
          <p:cNvPr id="69" name="폭발 1 68"/>
          <p:cNvSpPr/>
          <p:nvPr/>
        </p:nvSpPr>
        <p:spPr>
          <a:xfrm>
            <a:off x="3555069" y="1474222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0" name="폭발 1 69"/>
          <p:cNvSpPr/>
          <p:nvPr/>
        </p:nvSpPr>
        <p:spPr>
          <a:xfrm>
            <a:off x="3024387" y="2990929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1" name="폭발 1 70"/>
          <p:cNvSpPr/>
          <p:nvPr/>
        </p:nvSpPr>
        <p:spPr>
          <a:xfrm>
            <a:off x="2753575" y="3572057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2" name="폭발 1 71"/>
          <p:cNvSpPr/>
          <p:nvPr/>
        </p:nvSpPr>
        <p:spPr>
          <a:xfrm>
            <a:off x="2530456" y="5064791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3" name="TextBox 72"/>
          <p:cNvSpPr txBox="1"/>
          <p:nvPr/>
        </p:nvSpPr>
        <p:spPr>
          <a:xfrm>
            <a:off x="3024387" y="3783225"/>
            <a:ext cx="2058153" cy="20584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20. 2.  8. </a:t>
            </a:r>
            <a:r>
              <a:rPr lang="ko-KR" altLang="en-US" sz="800"/>
              <a:t>강구파출소 계류장 앞 추락익수</a:t>
            </a:r>
            <a:endParaRPr lang="ko-KR" altLang="en-US" sz="800"/>
          </a:p>
        </p:txBody>
      </p:sp>
      <p:sp>
        <p:nvSpPr>
          <p:cNvPr id="74" name="TextBox 73"/>
          <p:cNvSpPr txBox="1"/>
          <p:nvPr/>
        </p:nvSpPr>
        <p:spPr>
          <a:xfrm>
            <a:off x="3823567" y="1496114"/>
            <a:ext cx="174278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20. 3. 25. </a:t>
            </a:r>
            <a:r>
              <a:rPr lang="ko-KR" altLang="en-US" sz="800"/>
              <a:t>대탄항 방파제 </a:t>
            </a:r>
            <a:r>
              <a:rPr lang="en-US" altLang="ko-KR" sz="800"/>
              <a:t>TTP </a:t>
            </a:r>
            <a:r>
              <a:rPr lang="ko-KR" altLang="en-US" sz="800"/>
              <a:t>추락</a:t>
            </a:r>
            <a:endParaRPr lang="ko-KR" altLang="en-US" sz="800"/>
          </a:p>
        </p:txBody>
      </p:sp>
      <p:sp>
        <p:nvSpPr>
          <p:cNvPr id="75" name="TextBox 74"/>
          <p:cNvSpPr txBox="1"/>
          <p:nvPr/>
        </p:nvSpPr>
        <p:spPr>
          <a:xfrm>
            <a:off x="2781563" y="5090939"/>
            <a:ext cx="183425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20. 4. 11. </a:t>
            </a:r>
            <a:r>
              <a:rPr lang="ko-KR" altLang="en-US" sz="800"/>
              <a:t>구계항 북방파제</a:t>
            </a:r>
            <a:r>
              <a:rPr lang="en-US" altLang="ko-KR" sz="800"/>
              <a:t> TTP </a:t>
            </a:r>
            <a:r>
              <a:rPr lang="ko-KR" altLang="en-US" sz="800"/>
              <a:t>추락</a:t>
            </a:r>
            <a:endParaRPr lang="ko-KR" altLang="en-US" sz="800"/>
          </a:p>
        </p:txBody>
      </p:sp>
      <p:sp>
        <p:nvSpPr>
          <p:cNvPr id="76" name="TextBox 75"/>
          <p:cNvSpPr txBox="1"/>
          <p:nvPr/>
        </p:nvSpPr>
        <p:spPr>
          <a:xfrm>
            <a:off x="2993125" y="3521474"/>
            <a:ext cx="192749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20. 5. 24.  </a:t>
            </a:r>
            <a:r>
              <a:rPr lang="ko-KR" altLang="en-US" sz="800"/>
              <a:t>해파랑공원 </a:t>
            </a:r>
            <a:r>
              <a:rPr lang="en-US" altLang="ko-KR" sz="800"/>
              <a:t>TTP </a:t>
            </a:r>
            <a:r>
              <a:rPr lang="ko-KR" altLang="en-US" sz="800"/>
              <a:t>추락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 </a:t>
            </a:r>
            <a:endParaRPr lang="ko-KR" altLang="en-US" sz="800"/>
          </a:p>
        </p:txBody>
      </p:sp>
      <p:sp>
        <p:nvSpPr>
          <p:cNvPr id="77" name="TextBox 76"/>
          <p:cNvSpPr txBox="1"/>
          <p:nvPr/>
        </p:nvSpPr>
        <p:spPr>
          <a:xfrm>
            <a:off x="2892383" y="4011188"/>
            <a:ext cx="230445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20. 6. 23. </a:t>
            </a:r>
            <a:r>
              <a:rPr lang="ko-KR" altLang="en-US" sz="800"/>
              <a:t>강구항내</a:t>
            </a:r>
            <a:r>
              <a:rPr lang="en-US" altLang="ko-KR" sz="800"/>
              <a:t>(</a:t>
            </a:r>
            <a:r>
              <a:rPr lang="ko-KR" altLang="en-US" sz="800"/>
              <a:t>영덕누리호 인근</a:t>
            </a:r>
            <a:r>
              <a:rPr lang="en-US" altLang="ko-KR" sz="800"/>
              <a:t>) </a:t>
            </a:r>
            <a:r>
              <a:rPr lang="ko-KR" altLang="en-US" sz="800"/>
              <a:t>추락익수</a:t>
            </a:r>
            <a:endParaRPr lang="ko-KR" altLang="en-US" sz="800"/>
          </a:p>
        </p:txBody>
      </p:sp>
      <p:sp>
        <p:nvSpPr>
          <p:cNvPr id="78" name="TextBox 77"/>
          <p:cNvSpPr txBox="1"/>
          <p:nvPr/>
        </p:nvSpPr>
        <p:spPr>
          <a:xfrm>
            <a:off x="3307660" y="2971697"/>
            <a:ext cx="198443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</a:t>
            </a:r>
            <a:r>
              <a:rPr lang="ko-KR" altLang="en-US" sz="800"/>
              <a:t> </a:t>
            </a:r>
            <a:r>
              <a:rPr lang="en-US" altLang="ko-KR" sz="800"/>
              <a:t>5.</a:t>
            </a:r>
            <a:r>
              <a:rPr lang="ko-KR" altLang="en-US" sz="800"/>
              <a:t> </a:t>
            </a:r>
            <a:r>
              <a:rPr lang="en-US" altLang="ko-KR" sz="800"/>
              <a:t>2</a:t>
            </a:r>
            <a:r>
              <a:rPr lang="ko-KR" altLang="en-US" sz="800"/>
              <a:t>하저항 북방파제 </a:t>
            </a:r>
            <a:r>
              <a:rPr lang="en-US" altLang="ko-KR" sz="800"/>
              <a:t>TTP </a:t>
            </a:r>
            <a:r>
              <a:rPr lang="ko-KR" altLang="en-US" sz="800"/>
              <a:t>추락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</a:t>
            </a:r>
            <a:endParaRPr lang="en-US" altLang="ko-KR" sz="800"/>
          </a:p>
        </p:txBody>
      </p:sp>
      <p:sp>
        <p:nvSpPr>
          <p:cNvPr id="79" name="폭발 1 78"/>
          <p:cNvSpPr/>
          <p:nvPr/>
        </p:nvSpPr>
        <p:spPr>
          <a:xfrm>
            <a:off x="2660979" y="3927146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3843101" y="1248846"/>
            <a:ext cx="235386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19. 3. 12. </a:t>
            </a:r>
            <a:r>
              <a:rPr lang="ko-KR" altLang="en-US" sz="800"/>
              <a:t>노물항 방파제 앞 수중산업 익수 사망</a:t>
            </a:r>
            <a:endParaRPr lang="ko-KR" altLang="en-US" sz="800"/>
          </a:p>
        </p:txBody>
      </p:sp>
      <p:sp>
        <p:nvSpPr>
          <p:cNvPr id="81" name="TextBox 80"/>
          <p:cNvSpPr txBox="1"/>
          <p:nvPr/>
        </p:nvSpPr>
        <p:spPr>
          <a:xfrm>
            <a:off x="2707652" y="6036165"/>
            <a:ext cx="148906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19. 8. 17. </a:t>
            </a:r>
            <a:r>
              <a:rPr lang="ko-KR" altLang="en-US" sz="800"/>
              <a:t>장사해수욕장 표류</a:t>
            </a:r>
            <a:endParaRPr lang="ko-KR" altLang="en-US" sz="800"/>
          </a:p>
        </p:txBody>
      </p:sp>
      <p:sp>
        <p:nvSpPr>
          <p:cNvPr id="82" name="TextBox 81"/>
          <p:cNvSpPr txBox="1"/>
          <p:nvPr/>
        </p:nvSpPr>
        <p:spPr>
          <a:xfrm>
            <a:off x="2800017" y="6263542"/>
            <a:ext cx="161294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18.4.7.</a:t>
            </a:r>
            <a:r>
              <a:rPr lang="ko-KR" altLang="en-US" sz="800"/>
              <a:t>부경항 인근 갯바위 고립</a:t>
            </a:r>
            <a:endParaRPr lang="ko-KR" altLang="en-US" sz="800"/>
          </a:p>
        </p:txBody>
      </p:sp>
      <p:sp>
        <p:nvSpPr>
          <p:cNvPr id="83" name="TextBox 82"/>
          <p:cNvSpPr txBox="1"/>
          <p:nvPr/>
        </p:nvSpPr>
        <p:spPr>
          <a:xfrm>
            <a:off x="6712945" y="1013911"/>
            <a:ext cx="199862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17. 1. 30. </a:t>
            </a:r>
            <a:r>
              <a:rPr lang="ko-KR" altLang="en-US" sz="800"/>
              <a:t>노물리 갯바위 고립</a:t>
            </a:r>
            <a:r>
              <a:rPr lang="en-US" altLang="ko-KR" sz="800"/>
              <a:t>(</a:t>
            </a:r>
            <a:r>
              <a:rPr lang="ko-KR" altLang="en-US" sz="800"/>
              <a:t>기상불량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84" name="폭발 1 83"/>
          <p:cNvSpPr/>
          <p:nvPr/>
        </p:nvSpPr>
        <p:spPr>
          <a:xfrm>
            <a:off x="3555069" y="1133128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5" name="TextBox 84"/>
          <p:cNvSpPr txBox="1"/>
          <p:nvPr/>
        </p:nvSpPr>
        <p:spPr>
          <a:xfrm>
            <a:off x="3814713" y="789841"/>
            <a:ext cx="227747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18. 1. 3 </a:t>
            </a:r>
            <a:r>
              <a:rPr lang="ko-KR" altLang="en-US" sz="800"/>
              <a:t>노물항 방파제 남측 갯바위 추락 익수</a:t>
            </a:r>
            <a:endParaRPr lang="ko-KR" altLang="en-US" sz="800"/>
          </a:p>
        </p:txBody>
      </p:sp>
      <p:sp>
        <p:nvSpPr>
          <p:cNvPr id="86" name="TextBox 85"/>
          <p:cNvSpPr txBox="1"/>
          <p:nvPr/>
        </p:nvSpPr>
        <p:spPr>
          <a:xfrm>
            <a:off x="2771800" y="5338494"/>
            <a:ext cx="171066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18. 3. 31 </a:t>
            </a:r>
            <a:r>
              <a:rPr lang="ko-KR" altLang="en-US" sz="800"/>
              <a:t>구계항 방파제 </a:t>
            </a:r>
            <a:r>
              <a:rPr lang="en-US" altLang="ko-KR" sz="800"/>
              <a:t>TTP </a:t>
            </a:r>
            <a:r>
              <a:rPr lang="ko-KR" altLang="en-US" sz="800"/>
              <a:t>추락</a:t>
            </a:r>
            <a:endParaRPr lang="ko-KR" altLang="en-US" sz="800"/>
          </a:p>
        </p:txBody>
      </p:sp>
      <p:sp>
        <p:nvSpPr>
          <p:cNvPr id="87" name="폭발 1 86"/>
          <p:cNvSpPr/>
          <p:nvPr/>
        </p:nvSpPr>
        <p:spPr>
          <a:xfrm>
            <a:off x="3573546" y="791820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8" name="폭발 1 87"/>
          <p:cNvSpPr/>
          <p:nvPr/>
        </p:nvSpPr>
        <p:spPr>
          <a:xfrm>
            <a:off x="2530633" y="5228089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9" name="폭발 1 88"/>
          <p:cNvSpPr/>
          <p:nvPr/>
        </p:nvSpPr>
        <p:spPr>
          <a:xfrm>
            <a:off x="2544138" y="6271538"/>
            <a:ext cx="241167" cy="225202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36" name="그룹 35"/>
          <p:cNvGrpSpPr/>
          <p:nvPr/>
        </p:nvGrpSpPr>
        <p:grpSpPr>
          <a:xfrm rot="0">
            <a:off x="6268860" y="4293096"/>
            <a:ext cx="2664296" cy="2283806"/>
            <a:chOff x="6268860" y="4293096"/>
            <a:chExt cx="2664296" cy="2283806"/>
          </a:xfrm>
        </p:grpSpPr>
        <p:sp>
          <p:nvSpPr>
            <p:cNvPr id="46" name="직사각형 45"/>
            <p:cNvSpPr/>
            <p:nvPr/>
          </p:nvSpPr>
          <p:spPr>
            <a:xfrm>
              <a:off x="6268860" y="4293096"/>
              <a:ext cx="2664296" cy="228380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7" name="폭발 1 46"/>
            <p:cNvSpPr/>
            <p:nvPr/>
          </p:nvSpPr>
          <p:spPr>
            <a:xfrm>
              <a:off x="6412876" y="4427820"/>
              <a:ext cx="360040" cy="360040"/>
            </a:xfrm>
            <a:prstGeom prst="irregularSeal1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8" name="폭발 1 47"/>
            <p:cNvSpPr/>
            <p:nvPr/>
          </p:nvSpPr>
          <p:spPr>
            <a:xfrm>
              <a:off x="6405624" y="5687242"/>
              <a:ext cx="360040" cy="288032"/>
            </a:xfrm>
            <a:prstGeom prst="irregularSeal1">
              <a:avLst/>
            </a:prstGeom>
            <a:solidFill>
              <a:srgbClr val="ffff00"/>
            </a:solidFill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9" name="폭발 1 48"/>
            <p:cNvSpPr/>
            <p:nvPr/>
          </p:nvSpPr>
          <p:spPr>
            <a:xfrm>
              <a:off x="6380481" y="5313949"/>
              <a:ext cx="385183" cy="216024"/>
            </a:xfrm>
            <a:prstGeom prst="irregularSeal1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0" name="폭발 2 49"/>
            <p:cNvSpPr/>
            <p:nvPr/>
          </p:nvSpPr>
          <p:spPr>
            <a:xfrm>
              <a:off x="6380515" y="4863692"/>
              <a:ext cx="424796" cy="288007"/>
            </a:xfrm>
            <a:prstGeom prst="irregularSeal2">
              <a:avLst/>
            </a:prstGeom>
            <a:solidFill>
              <a:srgbClr val="cbe91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844923" y="4427820"/>
              <a:ext cx="129614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/>
                <a:t>사망</a:t>
              </a:r>
              <a:r>
                <a:rPr lang="en-US" altLang="ko-KR"/>
                <a:t>, </a:t>
              </a:r>
              <a:r>
                <a:rPr lang="ko-KR" altLang="en-US"/>
                <a:t>실종</a:t>
              </a:r>
              <a:endParaRPr lang="ko-KR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843361" y="4823030"/>
              <a:ext cx="2089795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/>
                <a:t>레저</a:t>
              </a:r>
              <a:r>
                <a:rPr lang="en-US" altLang="ko-KR"/>
                <a:t>, </a:t>
              </a:r>
              <a:r>
                <a:rPr lang="ko-KR" altLang="en-US"/>
                <a:t>물놀이</a:t>
              </a:r>
              <a:r>
                <a:rPr lang="en-US" altLang="ko-KR"/>
                <a:t>, </a:t>
              </a:r>
              <a:r>
                <a:rPr lang="ko-KR" altLang="en-US"/>
                <a:t>표류</a:t>
              </a:r>
              <a:endParaRPr lang="ko-KR" altLang="en-US"/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846784" y="5241118"/>
              <a:ext cx="1294284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/>
                <a:t>추락</a:t>
              </a:r>
              <a:r>
                <a:rPr lang="en-US" altLang="ko-KR"/>
                <a:t>, </a:t>
              </a:r>
              <a:r>
                <a:rPr lang="ko-KR" altLang="en-US"/>
                <a:t>익수</a:t>
              </a:r>
              <a:endParaRPr lang="ko-KR" alt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843362" y="5646592"/>
              <a:ext cx="1113014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/>
                <a:t>차량추락</a:t>
              </a:r>
              <a:endParaRPr lang="ko-KR" altLang="en-US"/>
            </a:p>
          </p:txBody>
        </p:sp>
        <p:sp>
          <p:nvSpPr>
            <p:cNvPr id="90" name="폭발 1 89"/>
            <p:cNvSpPr/>
            <p:nvPr/>
          </p:nvSpPr>
          <p:spPr>
            <a:xfrm>
              <a:off x="6413777" y="6101134"/>
              <a:ext cx="351888" cy="270129"/>
            </a:xfrm>
            <a:prstGeom prst="irregularSeal1">
              <a:avLst/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846784" y="6051532"/>
              <a:ext cx="1109591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/>
                <a:t>고립</a:t>
              </a:r>
              <a:endParaRPr lang="ko-KR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5652120" y="1496114"/>
            <a:ext cx="138304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17. 2. 23. </a:t>
            </a:r>
            <a:r>
              <a:rPr lang="ko-KR" altLang="en-US" sz="800"/>
              <a:t>대탄방파제 추락</a:t>
            </a:r>
            <a:endParaRPr lang="ko-KR" altLang="en-US" sz="800"/>
          </a:p>
        </p:txBody>
      </p:sp>
      <p:sp>
        <p:nvSpPr>
          <p:cNvPr id="93" name="TextBox 92"/>
          <p:cNvSpPr txBox="1"/>
          <p:nvPr/>
        </p:nvSpPr>
        <p:spPr>
          <a:xfrm>
            <a:off x="4990988" y="3521474"/>
            <a:ext cx="191082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17. 2. 6. </a:t>
            </a:r>
            <a:r>
              <a:rPr lang="ko-KR" altLang="en-US" sz="800"/>
              <a:t>해파랑공원 방파제 추락 사망</a:t>
            </a:r>
            <a:endParaRPr lang="ko-KR" altLang="en-US" sz="800"/>
          </a:p>
        </p:txBody>
      </p:sp>
      <p:sp>
        <p:nvSpPr>
          <p:cNvPr id="94" name="TextBox 93"/>
          <p:cNvSpPr txBox="1"/>
          <p:nvPr/>
        </p:nvSpPr>
        <p:spPr>
          <a:xfrm>
            <a:off x="6951632" y="3521474"/>
            <a:ext cx="2064733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17. 5. 27. </a:t>
            </a:r>
            <a:r>
              <a:rPr lang="ko-KR" altLang="en-US" sz="800"/>
              <a:t>해파랑공원 </a:t>
            </a:r>
            <a:r>
              <a:rPr lang="en-US" altLang="ko-KR" sz="800"/>
              <a:t>TTP </a:t>
            </a:r>
            <a:r>
              <a:rPr lang="ko-KR" altLang="en-US" sz="800"/>
              <a:t>추락익주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95" name="TextBox 94"/>
          <p:cNvSpPr txBox="1"/>
          <p:nvPr/>
        </p:nvSpPr>
        <p:spPr>
          <a:xfrm>
            <a:off x="5210786" y="3798798"/>
            <a:ext cx="189105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17. 7. 15. </a:t>
            </a:r>
            <a:r>
              <a:rPr lang="ko-KR" altLang="en-US" sz="800"/>
              <a:t>강구항 북방파제 추락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96" name="폭발 1 95"/>
          <p:cNvSpPr/>
          <p:nvPr/>
        </p:nvSpPr>
        <p:spPr>
          <a:xfrm>
            <a:off x="3390804" y="1052991"/>
            <a:ext cx="241167" cy="225202"/>
          </a:xfrm>
          <a:prstGeom prst="irregularSeal1">
            <a:avLst/>
          </a:prstGeom>
          <a:solidFill>
            <a:schemeClr val="accent6">
              <a:lumMod val="75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7" name="폭발 1 96"/>
          <p:cNvSpPr/>
          <p:nvPr/>
        </p:nvSpPr>
        <p:spPr>
          <a:xfrm>
            <a:off x="2548242" y="3540642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8" name="폭발 1 97"/>
          <p:cNvSpPr/>
          <p:nvPr/>
        </p:nvSpPr>
        <p:spPr>
          <a:xfrm>
            <a:off x="3390803" y="1464290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9" name="폭발 1 98"/>
          <p:cNvSpPr/>
          <p:nvPr/>
        </p:nvSpPr>
        <p:spPr>
          <a:xfrm>
            <a:off x="2701669" y="3428041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0" name="폭발 1 99"/>
          <p:cNvSpPr/>
          <p:nvPr/>
        </p:nvSpPr>
        <p:spPr>
          <a:xfrm>
            <a:off x="2450986" y="3805087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1" name="TextBox 100"/>
          <p:cNvSpPr txBox="1"/>
          <p:nvPr/>
        </p:nvSpPr>
        <p:spPr>
          <a:xfrm>
            <a:off x="6268860" y="1248846"/>
            <a:ext cx="274750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800"/>
              <a:t>노물</a:t>
            </a:r>
            <a:r>
              <a:rPr lang="en-US" altLang="ko-KR" sz="800"/>
              <a:t>-</a:t>
            </a:r>
            <a:r>
              <a:rPr lang="ko-KR" altLang="en-US" sz="800"/>
              <a:t>석리 갯바위 앞 갯바위 추락 익수 사망</a:t>
            </a:r>
            <a:r>
              <a:rPr lang="en-US" altLang="ko-KR" sz="800"/>
              <a:t>(</a:t>
            </a:r>
            <a:r>
              <a:rPr lang="ko-KR" altLang="en-US" sz="800"/>
              <a:t>안전미준수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102" name="TextBox 101"/>
          <p:cNvSpPr txBox="1"/>
          <p:nvPr/>
        </p:nvSpPr>
        <p:spPr>
          <a:xfrm>
            <a:off x="5237728" y="4036086"/>
            <a:ext cx="196888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16. 1. 25. </a:t>
            </a:r>
            <a:r>
              <a:rPr lang="ko-KR" altLang="en-US" sz="800"/>
              <a:t>강구 대게회타운 앞 차량추락</a:t>
            </a:r>
            <a:endParaRPr lang="ko-KR" altLang="en-US" sz="800"/>
          </a:p>
        </p:txBody>
      </p:sp>
      <p:sp>
        <p:nvSpPr>
          <p:cNvPr id="103" name="폭발 1 102"/>
          <p:cNvSpPr/>
          <p:nvPr/>
        </p:nvSpPr>
        <p:spPr>
          <a:xfrm>
            <a:off x="3348043" y="1205881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4" name="TextBox 103"/>
          <p:cNvSpPr txBox="1"/>
          <p:nvPr/>
        </p:nvSpPr>
        <p:spPr>
          <a:xfrm>
            <a:off x="3796351" y="1860514"/>
            <a:ext cx="2695889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16. 4. 9. </a:t>
            </a:r>
            <a:r>
              <a:rPr lang="ko-KR" altLang="en-US" sz="800"/>
              <a:t>창포리 마을공동어장 수중산업익수 사망</a:t>
            </a:r>
            <a:r>
              <a:rPr lang="en-US" altLang="ko-KR" sz="800"/>
              <a:t>(</a:t>
            </a:r>
            <a:r>
              <a:rPr lang="ko-KR" altLang="en-US" sz="800"/>
              <a:t>해녀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105" name="TextBox 104"/>
          <p:cNvSpPr txBox="1"/>
          <p:nvPr/>
        </p:nvSpPr>
        <p:spPr>
          <a:xfrm>
            <a:off x="7206768" y="3806814"/>
            <a:ext cx="1333347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16. 6. 2. </a:t>
            </a:r>
            <a:r>
              <a:rPr lang="ko-KR" altLang="en-US" sz="800"/>
              <a:t>강구항 추락익수</a:t>
            </a:r>
            <a:endParaRPr lang="ko-KR" altLang="en-US" sz="800"/>
          </a:p>
        </p:txBody>
      </p:sp>
      <p:sp>
        <p:nvSpPr>
          <p:cNvPr id="106" name="폭발 1 105"/>
          <p:cNvSpPr/>
          <p:nvPr/>
        </p:nvSpPr>
        <p:spPr>
          <a:xfrm>
            <a:off x="3476452" y="1844824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7" name="폭발 1 106"/>
          <p:cNvSpPr/>
          <p:nvPr/>
        </p:nvSpPr>
        <p:spPr>
          <a:xfrm>
            <a:off x="2406034" y="3950276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8" name="폭발 1 107"/>
          <p:cNvSpPr/>
          <p:nvPr/>
        </p:nvSpPr>
        <p:spPr>
          <a:xfrm>
            <a:off x="3270818" y="1867185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0" name="TextBox 109"/>
          <p:cNvSpPr txBox="1"/>
          <p:nvPr/>
        </p:nvSpPr>
        <p:spPr>
          <a:xfrm>
            <a:off x="3010034" y="3250190"/>
            <a:ext cx="1843905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16. 7. 1. </a:t>
            </a:r>
            <a:r>
              <a:rPr lang="ko-KR" altLang="en-US" sz="800"/>
              <a:t>강구항 북방파제 익수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111" name="TextBox 110"/>
          <p:cNvSpPr txBox="1"/>
          <p:nvPr/>
        </p:nvSpPr>
        <p:spPr>
          <a:xfrm>
            <a:off x="6597985" y="1867185"/>
            <a:ext cx="220883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16. 6. 10. </a:t>
            </a:r>
            <a:r>
              <a:rPr lang="ko-KR" altLang="en-US" sz="800"/>
              <a:t>창포항 해안가 수중산업 익수 사망</a:t>
            </a:r>
            <a:endParaRPr lang="ko-KR" altLang="en-US" sz="800"/>
          </a:p>
        </p:txBody>
      </p:sp>
      <p:sp>
        <p:nvSpPr>
          <p:cNvPr id="114" name="TextBox 113"/>
          <p:cNvSpPr txBox="1"/>
          <p:nvPr/>
        </p:nvSpPr>
        <p:spPr>
          <a:xfrm>
            <a:off x="3764484" y="2097338"/>
            <a:ext cx="1794306" cy="2058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16. 7. 28. </a:t>
            </a:r>
            <a:r>
              <a:rPr lang="ko-KR" altLang="en-US" sz="800"/>
              <a:t>코자자펜션 앞 익수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115" name="TextBox 114"/>
          <p:cNvSpPr txBox="1"/>
          <p:nvPr/>
        </p:nvSpPr>
        <p:spPr>
          <a:xfrm>
            <a:off x="6203312" y="781956"/>
            <a:ext cx="1612901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16. 10. 20. </a:t>
            </a:r>
            <a:r>
              <a:rPr lang="ko-KR" altLang="en-US" sz="800"/>
              <a:t>노물리 앞 해상 표류</a:t>
            </a:r>
            <a:endParaRPr lang="ko-KR" altLang="en-US" sz="800"/>
          </a:p>
        </p:txBody>
      </p:sp>
      <p:sp>
        <p:nvSpPr>
          <p:cNvPr id="116" name="TextBox 115"/>
          <p:cNvSpPr txBox="1"/>
          <p:nvPr/>
        </p:nvSpPr>
        <p:spPr>
          <a:xfrm>
            <a:off x="4943006" y="3250190"/>
            <a:ext cx="2073108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16. 9. 14. </a:t>
            </a:r>
            <a:r>
              <a:rPr lang="ko-KR" altLang="en-US" sz="800"/>
              <a:t>강구항 북방파제 추락익수 사망</a:t>
            </a:r>
            <a:endParaRPr lang="ko-KR" altLang="en-US" sz="800"/>
          </a:p>
        </p:txBody>
      </p:sp>
      <p:sp>
        <p:nvSpPr>
          <p:cNvPr id="117" name="TextBox 116"/>
          <p:cNvSpPr txBox="1"/>
          <p:nvPr/>
        </p:nvSpPr>
        <p:spPr>
          <a:xfrm>
            <a:off x="4307412" y="6020754"/>
            <a:ext cx="187050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16. 6. 26.  </a:t>
            </a:r>
            <a:r>
              <a:rPr lang="ko-KR" altLang="en-US" sz="800"/>
              <a:t>장사해수욕장 물놀이 익수</a:t>
            </a:r>
            <a:endParaRPr lang="ko-KR" altLang="en-US" sz="800"/>
          </a:p>
        </p:txBody>
      </p:sp>
      <p:sp>
        <p:nvSpPr>
          <p:cNvPr id="118" name="폭발 2 117"/>
          <p:cNvSpPr/>
          <p:nvPr/>
        </p:nvSpPr>
        <p:spPr>
          <a:xfrm>
            <a:off x="2450986" y="5904406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9" name="폭발 1 118"/>
          <p:cNvSpPr/>
          <p:nvPr/>
        </p:nvSpPr>
        <p:spPr>
          <a:xfrm>
            <a:off x="2544137" y="3428041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0" name="폭발 1 119"/>
          <p:cNvSpPr/>
          <p:nvPr/>
        </p:nvSpPr>
        <p:spPr>
          <a:xfrm>
            <a:off x="3429530" y="1997224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1" name="폭발 1 120"/>
          <p:cNvSpPr/>
          <p:nvPr/>
        </p:nvSpPr>
        <p:spPr>
          <a:xfrm>
            <a:off x="2382601" y="3571313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2" name="폭발 2 121"/>
          <p:cNvSpPr/>
          <p:nvPr/>
        </p:nvSpPr>
        <p:spPr>
          <a:xfrm>
            <a:off x="3369183" y="931072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3" name="TextBox 122"/>
          <p:cNvSpPr txBox="1"/>
          <p:nvPr/>
        </p:nvSpPr>
        <p:spPr>
          <a:xfrm>
            <a:off x="3731201" y="2322540"/>
            <a:ext cx="1722814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16. 12. 17. </a:t>
            </a:r>
            <a:r>
              <a:rPr lang="ko-KR" altLang="en-US" sz="800"/>
              <a:t> 대부리 북방파제 추락</a:t>
            </a:r>
            <a:endParaRPr lang="ko-KR" altLang="en-US" sz="800"/>
          </a:p>
        </p:txBody>
      </p:sp>
      <p:sp>
        <p:nvSpPr>
          <p:cNvPr id="124" name="TextBox 123"/>
          <p:cNvSpPr txBox="1"/>
          <p:nvPr/>
        </p:nvSpPr>
        <p:spPr>
          <a:xfrm>
            <a:off x="7105159" y="3250190"/>
            <a:ext cx="1854056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16. 12. 25. </a:t>
            </a:r>
            <a:r>
              <a:rPr lang="ko-KR" altLang="en-US" sz="800"/>
              <a:t>강구항 방파제 추락</a:t>
            </a:r>
            <a:r>
              <a:rPr lang="en-US" altLang="ko-KR" sz="800"/>
              <a:t>(</a:t>
            </a:r>
            <a:r>
              <a:rPr lang="ko-KR" altLang="en-US" sz="800"/>
              <a:t>음주</a:t>
            </a:r>
            <a:r>
              <a:rPr lang="en-US" altLang="ko-KR" sz="800"/>
              <a:t>)</a:t>
            </a:r>
            <a:endParaRPr lang="ko-KR" altLang="en-US" sz="800"/>
          </a:p>
        </p:txBody>
      </p:sp>
      <p:sp>
        <p:nvSpPr>
          <p:cNvPr id="125" name="폭발 1 124"/>
          <p:cNvSpPr/>
          <p:nvPr/>
        </p:nvSpPr>
        <p:spPr>
          <a:xfrm>
            <a:off x="3438266" y="2205060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6" name="폭발 1 125"/>
          <p:cNvSpPr/>
          <p:nvPr/>
        </p:nvSpPr>
        <p:spPr>
          <a:xfrm>
            <a:off x="2285450" y="3816181"/>
            <a:ext cx="241167" cy="225202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09" name="폭발 1 108"/>
          <p:cNvSpPr/>
          <p:nvPr/>
        </p:nvSpPr>
        <p:spPr>
          <a:xfrm>
            <a:off x="2406033" y="5713467"/>
            <a:ext cx="288032" cy="28803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13" name="TextBox 112"/>
          <p:cNvSpPr txBox="1"/>
          <p:nvPr/>
        </p:nvSpPr>
        <p:spPr>
          <a:xfrm>
            <a:off x="2734478" y="5701014"/>
            <a:ext cx="1681312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20.8..14. </a:t>
            </a:r>
            <a:r>
              <a:rPr lang="ko-KR" altLang="en-US" sz="800"/>
              <a:t>장사해수욕장 익수 사망</a:t>
            </a:r>
            <a:endParaRPr lang="ko-KR" altLang="en-US" sz="800"/>
          </a:p>
        </p:txBody>
      </p:sp>
      <p:sp>
        <p:nvSpPr>
          <p:cNvPr id="127" name="폭발 2 126"/>
          <p:cNvSpPr/>
          <p:nvPr/>
        </p:nvSpPr>
        <p:spPr>
          <a:xfrm>
            <a:off x="2526617" y="3947080"/>
            <a:ext cx="284406" cy="194186"/>
          </a:xfrm>
          <a:prstGeom prst="irregularSeal2">
            <a:avLst/>
          </a:prstGeom>
          <a:solidFill>
            <a:srgbClr val="cbe9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8" name="TextBox 127"/>
          <p:cNvSpPr txBox="1"/>
          <p:nvPr/>
        </p:nvSpPr>
        <p:spPr>
          <a:xfrm>
            <a:off x="2890140" y="4274216"/>
            <a:ext cx="1982850" cy="2154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800"/>
              <a:t>20. 8. 15. </a:t>
            </a:r>
            <a:r>
              <a:rPr lang="ko-KR" altLang="en-US" sz="800"/>
              <a:t>오포해수욕장 </a:t>
            </a:r>
            <a:r>
              <a:rPr lang="en-US" altLang="ko-KR" sz="800"/>
              <a:t>12</a:t>
            </a:r>
            <a:r>
              <a:rPr lang="ko-KR" altLang="en-US" sz="800"/>
              <a:t>세 여아 표류</a:t>
            </a:r>
            <a:endParaRPr lang="ko-KR" altLang="en-US" sz="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352</ep:Words>
  <ep:PresentationFormat>화면 슬라이드 쇼(4:3)</ep:PresentationFormat>
  <ep:Paragraphs>38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테마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2020-04-09T06:38:43.000</dcterms:created>
  <dc:creator>u</dc:creator>
  <cp:lastModifiedBy>Administrator</cp:lastModifiedBy>
  <dcterms:modified xsi:type="dcterms:W3CDTF">2021-01-22T00:09:49.811</dcterms:modified>
  <cp:revision>16</cp:revision>
  <dc:title>PowerPoint 프레젠테이션</dc:title>
  <cp:version>1000.0000.01</cp:version>
</cp:coreProperties>
</file>