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74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099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641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7256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754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113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763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707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17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881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9349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8578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1BB4C-6875-4988-A3DB-A4BCE5C081D1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D2CD7-4604-43BA-9F00-6CCBA737D0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182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관할별 지도\축산지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77" y="116632"/>
            <a:ext cx="8856984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그룹 33"/>
          <p:cNvGrpSpPr/>
          <p:nvPr/>
        </p:nvGrpSpPr>
        <p:grpSpPr>
          <a:xfrm>
            <a:off x="6181872" y="4863276"/>
            <a:ext cx="2664296" cy="1728192"/>
            <a:chOff x="6084168" y="4509120"/>
            <a:chExt cx="2664296" cy="1728192"/>
          </a:xfrm>
        </p:grpSpPr>
        <p:sp>
          <p:nvSpPr>
            <p:cNvPr id="35" name="직사각형 34"/>
            <p:cNvSpPr/>
            <p:nvPr/>
          </p:nvSpPr>
          <p:spPr>
            <a:xfrm>
              <a:off x="6084168" y="4509120"/>
              <a:ext cx="2664296" cy="172819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폭발 1 35"/>
            <p:cNvSpPr/>
            <p:nvPr/>
          </p:nvSpPr>
          <p:spPr>
            <a:xfrm>
              <a:off x="6228184" y="4653136"/>
              <a:ext cx="360040" cy="360040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폭발 1 36"/>
            <p:cNvSpPr/>
            <p:nvPr/>
          </p:nvSpPr>
          <p:spPr>
            <a:xfrm>
              <a:off x="6220932" y="5810714"/>
              <a:ext cx="360040" cy="288032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폭발 1 37"/>
            <p:cNvSpPr/>
            <p:nvPr/>
          </p:nvSpPr>
          <p:spPr>
            <a:xfrm>
              <a:off x="6195789" y="5480551"/>
              <a:ext cx="385183" cy="216024"/>
            </a:xfrm>
            <a:prstGeom prst="irregularSeal1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폭발 2 38"/>
            <p:cNvSpPr/>
            <p:nvPr/>
          </p:nvSpPr>
          <p:spPr>
            <a:xfrm>
              <a:off x="6195823" y="5073424"/>
              <a:ext cx="424796" cy="288007"/>
            </a:xfrm>
            <a:prstGeom prst="irregularSeal2">
              <a:avLst/>
            </a:prstGeom>
            <a:solidFill>
              <a:srgbClr val="CBE91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660231" y="4653136"/>
              <a:ext cx="129614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사망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실종</a:t>
              </a:r>
              <a:endParaRPr lang="ko-KR" altLang="en-US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658669" y="5032762"/>
              <a:ext cx="208979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레저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물놀이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표류</a:t>
              </a:r>
              <a:endParaRPr lang="ko-KR" altLang="en-US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662092" y="5407720"/>
              <a:ext cx="1582316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추락</a:t>
              </a:r>
              <a:r>
                <a:rPr lang="en-US" altLang="ko-KR" dirty="0" smtClean="0"/>
                <a:t>, </a:t>
              </a:r>
              <a:r>
                <a:rPr lang="ko-KR" altLang="en-US" dirty="0" smtClean="0"/>
                <a:t>익수</a:t>
              </a:r>
              <a:endParaRPr lang="ko-KR" altLang="en-US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658669" y="5770064"/>
              <a:ext cx="1585739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차량추락</a:t>
              </a:r>
              <a:endParaRPr lang="ko-KR" altLang="en-US" dirty="0"/>
            </a:p>
          </p:txBody>
        </p:sp>
      </p:grpSp>
      <p:sp>
        <p:nvSpPr>
          <p:cNvPr id="44" name="폭발 1 43"/>
          <p:cNvSpPr/>
          <p:nvPr/>
        </p:nvSpPr>
        <p:spPr>
          <a:xfrm>
            <a:off x="3268698" y="3627736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폭발 1 44"/>
          <p:cNvSpPr/>
          <p:nvPr/>
        </p:nvSpPr>
        <p:spPr>
          <a:xfrm>
            <a:off x="3544662" y="3933056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폭발 2 45"/>
          <p:cNvSpPr/>
          <p:nvPr/>
        </p:nvSpPr>
        <p:spPr>
          <a:xfrm>
            <a:off x="2339752" y="1268760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3419872" y="4996712"/>
            <a:ext cx="2664512" cy="3385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16. </a:t>
            </a:r>
            <a:r>
              <a:rPr lang="ko-KR" altLang="en-US" sz="800" dirty="0" smtClean="0"/>
              <a:t>경정 </a:t>
            </a:r>
            <a:r>
              <a:rPr lang="en-US" altLang="ko-KR" sz="800" dirty="0" smtClean="0"/>
              <a:t>3</a:t>
            </a:r>
            <a:r>
              <a:rPr lang="ko-KR" altLang="en-US" sz="800" dirty="0" smtClean="0"/>
              <a:t>리 자연발생유원지 앞 해상 수상레저 </a:t>
            </a:r>
            <a:endParaRPr lang="en-US" altLang="ko-KR" sz="800" dirty="0" smtClean="0"/>
          </a:p>
          <a:p>
            <a:r>
              <a:rPr lang="ko-KR" altLang="en-US" sz="800" dirty="0" smtClean="0"/>
              <a:t>익수</a:t>
            </a:r>
            <a:r>
              <a:rPr lang="en-US" altLang="ko-KR" sz="800" dirty="0" smtClean="0"/>
              <a:t>(</a:t>
            </a:r>
            <a:r>
              <a:rPr lang="ko-KR" altLang="en-US" sz="800" dirty="0" err="1" smtClean="0"/>
              <a:t>스노클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음주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49" name="TextBox 48"/>
          <p:cNvSpPr txBox="1"/>
          <p:nvPr/>
        </p:nvSpPr>
        <p:spPr>
          <a:xfrm>
            <a:off x="6138838" y="234170"/>
            <a:ext cx="2656496" cy="49244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축산 연안사고 정리지도</a:t>
            </a:r>
            <a:endParaRPr lang="en-US" altLang="ko-KR" b="1" dirty="0" smtClean="0"/>
          </a:p>
          <a:p>
            <a:pPr algn="ctr"/>
            <a:r>
              <a:rPr lang="en-US" altLang="ko-KR" sz="800" b="1" dirty="0"/>
              <a:t>(2016. 1. ~ 2020. </a:t>
            </a:r>
            <a:r>
              <a:rPr lang="en-US" altLang="ko-KR" sz="800" b="1"/>
              <a:t>11.) </a:t>
            </a:r>
            <a:endParaRPr lang="ko-KR" altLang="en-US" sz="8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2747140" y="1247502"/>
            <a:ext cx="235673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19. 7.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31. </a:t>
            </a:r>
            <a:r>
              <a:rPr lang="ko-KR" altLang="en-US" sz="800" dirty="0" err="1" smtClean="0"/>
              <a:t>병곡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메르센트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펜션</a:t>
            </a:r>
            <a:r>
              <a:rPr lang="ko-KR" altLang="en-US" sz="800" dirty="0" smtClean="0"/>
              <a:t> 앞 해상 </a:t>
            </a:r>
            <a:r>
              <a:rPr lang="en-US" altLang="ko-KR" sz="800" dirty="0" smtClean="0"/>
              <a:t>2</a:t>
            </a:r>
            <a:r>
              <a:rPr lang="ko-KR" altLang="en-US" sz="800" dirty="0" smtClean="0"/>
              <a:t>명 표류</a:t>
            </a:r>
            <a:endParaRPr lang="ko-KR" altLang="en-US" sz="800" dirty="0"/>
          </a:p>
        </p:txBody>
      </p:sp>
      <p:sp>
        <p:nvSpPr>
          <p:cNvPr id="51" name="TextBox 50"/>
          <p:cNvSpPr txBox="1"/>
          <p:nvPr/>
        </p:nvSpPr>
        <p:spPr>
          <a:xfrm>
            <a:off x="3295367" y="2246119"/>
            <a:ext cx="173316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19. 2.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10. </a:t>
            </a:r>
            <a:r>
              <a:rPr lang="ko-KR" altLang="en-US" sz="800" dirty="0" smtClean="0"/>
              <a:t>대진</a:t>
            </a:r>
            <a:r>
              <a:rPr lang="en-US" altLang="ko-KR" sz="800" dirty="0" smtClean="0"/>
              <a:t>2</a:t>
            </a:r>
            <a:r>
              <a:rPr lang="ko-KR" altLang="en-US" sz="800" dirty="0" smtClean="0"/>
              <a:t>리 북방파제 추락</a:t>
            </a:r>
            <a:endParaRPr lang="ko-KR" altLang="en-US" sz="800" dirty="0"/>
          </a:p>
        </p:txBody>
      </p:sp>
      <p:sp>
        <p:nvSpPr>
          <p:cNvPr id="52" name="TextBox 51"/>
          <p:cNvSpPr txBox="1"/>
          <p:nvPr/>
        </p:nvSpPr>
        <p:spPr>
          <a:xfrm>
            <a:off x="3851920" y="4178538"/>
            <a:ext cx="167706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19. 1.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27.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북방파제 추락</a:t>
            </a:r>
            <a:endParaRPr lang="ko-KR" altLang="en-US" sz="800" dirty="0"/>
          </a:p>
        </p:txBody>
      </p:sp>
      <p:sp>
        <p:nvSpPr>
          <p:cNvPr id="53" name="TextBox 52"/>
          <p:cNvSpPr txBox="1"/>
          <p:nvPr/>
        </p:nvSpPr>
        <p:spPr>
          <a:xfrm>
            <a:off x="3421071" y="2471321"/>
            <a:ext cx="220925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20. 5.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26. </a:t>
            </a:r>
            <a:r>
              <a:rPr lang="ko-KR" altLang="en-US" sz="800" dirty="0" smtClean="0"/>
              <a:t>대진</a:t>
            </a:r>
            <a:r>
              <a:rPr lang="en-US" altLang="ko-KR" sz="800" dirty="0" smtClean="0"/>
              <a:t>3</a:t>
            </a:r>
            <a:r>
              <a:rPr lang="ko-KR" altLang="en-US" sz="800" dirty="0" err="1" smtClean="0"/>
              <a:t>리항</a:t>
            </a:r>
            <a:r>
              <a:rPr lang="ko-KR" altLang="en-US" sz="800" dirty="0" smtClean="0"/>
              <a:t> 북방파제 </a:t>
            </a:r>
            <a:r>
              <a:rPr lang="en-US" altLang="ko-KR" sz="800" dirty="0" smtClean="0"/>
              <a:t>TTP </a:t>
            </a:r>
            <a:r>
              <a:rPr lang="ko-KR" altLang="en-US" sz="800" dirty="0" err="1" smtClean="0"/>
              <a:t>추락익수</a:t>
            </a:r>
            <a:endParaRPr lang="ko-KR" altLang="en-US" sz="800" dirty="0"/>
          </a:p>
        </p:txBody>
      </p:sp>
      <p:sp>
        <p:nvSpPr>
          <p:cNvPr id="54" name="TextBox 53"/>
          <p:cNvSpPr txBox="1"/>
          <p:nvPr/>
        </p:nvSpPr>
        <p:spPr>
          <a:xfrm>
            <a:off x="3857444" y="3942814"/>
            <a:ext cx="211949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20. 5.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1.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북방파제 </a:t>
            </a:r>
            <a:r>
              <a:rPr lang="en-US" altLang="ko-KR" sz="800" dirty="0" smtClean="0"/>
              <a:t>TTP </a:t>
            </a:r>
            <a:r>
              <a:rPr lang="ko-KR" altLang="en-US" sz="800" dirty="0" smtClean="0"/>
              <a:t>추락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익수</a:t>
            </a:r>
            <a:r>
              <a:rPr lang="en-US" altLang="ko-KR" sz="800" dirty="0" smtClean="0"/>
              <a:t>X)</a:t>
            </a:r>
            <a:endParaRPr lang="ko-KR" altLang="en-US" sz="800" dirty="0"/>
          </a:p>
        </p:txBody>
      </p:sp>
      <p:sp>
        <p:nvSpPr>
          <p:cNvPr id="55" name="폭발 1 54"/>
          <p:cNvSpPr/>
          <p:nvPr/>
        </p:nvSpPr>
        <p:spPr>
          <a:xfrm>
            <a:off x="3152294" y="2461563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폭발 1 55"/>
          <p:cNvSpPr/>
          <p:nvPr/>
        </p:nvSpPr>
        <p:spPr>
          <a:xfrm>
            <a:off x="3518411" y="4103492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폭발 1 56"/>
          <p:cNvSpPr/>
          <p:nvPr/>
        </p:nvSpPr>
        <p:spPr>
          <a:xfrm>
            <a:off x="3027531" y="2246119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폭발 1 57"/>
          <p:cNvSpPr/>
          <p:nvPr/>
        </p:nvSpPr>
        <p:spPr>
          <a:xfrm>
            <a:off x="3429644" y="4328694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3697465" y="4420122"/>
            <a:ext cx="248337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19. 3.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23.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북방파제 앞 해상 수중레저 표류</a:t>
            </a:r>
            <a:endParaRPr lang="ko-KR" altLang="en-US" sz="800" dirty="0"/>
          </a:p>
        </p:txBody>
      </p:sp>
      <p:sp>
        <p:nvSpPr>
          <p:cNvPr id="60" name="폭발 2 59"/>
          <p:cNvSpPr/>
          <p:nvPr/>
        </p:nvSpPr>
        <p:spPr>
          <a:xfrm>
            <a:off x="3109055" y="5007341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3561675" y="3664030"/>
            <a:ext cx="319831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18. 8. 18. </a:t>
            </a:r>
            <a:r>
              <a:rPr lang="ko-KR" altLang="en-US" sz="800" dirty="0" smtClean="0"/>
              <a:t>사진 </a:t>
            </a:r>
            <a:r>
              <a:rPr lang="en-US" altLang="ko-KR" sz="800" dirty="0" smtClean="0"/>
              <a:t>3</a:t>
            </a:r>
            <a:r>
              <a:rPr lang="ko-KR" altLang="en-US" sz="800" dirty="0" smtClean="0"/>
              <a:t>리 갯바위 추락 익수 사망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기상악화</a:t>
            </a:r>
            <a:r>
              <a:rPr lang="en-US" altLang="ko-KR" sz="800" dirty="0" smtClean="0"/>
              <a:t>,  </a:t>
            </a:r>
            <a:r>
              <a:rPr lang="ko-KR" altLang="en-US" sz="800" dirty="0" err="1" smtClean="0"/>
              <a:t>너울성파도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62" name="폭발 2 61"/>
          <p:cNvSpPr/>
          <p:nvPr/>
        </p:nvSpPr>
        <p:spPr>
          <a:xfrm>
            <a:off x="2462734" y="980728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2747139" y="980728"/>
            <a:ext cx="235673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18. 8 . 18. </a:t>
            </a:r>
            <a:r>
              <a:rPr lang="ko-KR" altLang="en-US" sz="800" dirty="0" err="1" smtClean="0"/>
              <a:t>고래불</a:t>
            </a:r>
            <a:r>
              <a:rPr lang="ko-KR" altLang="en-US" sz="800" dirty="0" smtClean="0"/>
              <a:t> 영리해수욕장 표류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기상불량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65" name="TextBox 64"/>
          <p:cNvSpPr txBox="1"/>
          <p:nvPr/>
        </p:nvSpPr>
        <p:spPr>
          <a:xfrm>
            <a:off x="3275856" y="2019850"/>
            <a:ext cx="222689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18.9.1. </a:t>
            </a:r>
            <a:r>
              <a:rPr lang="ko-KR" altLang="en-US" sz="800" dirty="0" smtClean="0"/>
              <a:t>대진 </a:t>
            </a:r>
            <a:r>
              <a:rPr lang="en-US" altLang="ko-KR" sz="800" dirty="0" smtClean="0"/>
              <a:t>1</a:t>
            </a:r>
            <a:r>
              <a:rPr lang="ko-KR" altLang="en-US" sz="800" dirty="0" smtClean="0"/>
              <a:t>리 </a:t>
            </a:r>
            <a:r>
              <a:rPr lang="ko-KR" altLang="en-US" sz="800" dirty="0" err="1" smtClean="0"/>
              <a:t>마을회관앞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TTP </a:t>
            </a:r>
            <a:r>
              <a:rPr lang="ko-KR" altLang="en-US" sz="800" dirty="0" smtClean="0"/>
              <a:t>추락 사망</a:t>
            </a:r>
            <a:endParaRPr lang="ko-KR" altLang="en-US" sz="800" dirty="0"/>
          </a:p>
        </p:txBody>
      </p:sp>
      <p:sp>
        <p:nvSpPr>
          <p:cNvPr id="66" name="폭발 1 65"/>
          <p:cNvSpPr/>
          <p:nvPr/>
        </p:nvSpPr>
        <p:spPr>
          <a:xfrm>
            <a:off x="2950742" y="2065809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6149864" y="3933056"/>
            <a:ext cx="182614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17. 2. 8.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북방파제 추락 익수</a:t>
            </a:r>
            <a:endParaRPr lang="ko-KR" altLang="en-US" sz="800" dirty="0"/>
          </a:p>
        </p:txBody>
      </p:sp>
      <p:sp>
        <p:nvSpPr>
          <p:cNvPr id="69" name="TextBox 68"/>
          <p:cNvSpPr txBox="1"/>
          <p:nvPr/>
        </p:nvSpPr>
        <p:spPr>
          <a:xfrm>
            <a:off x="2744708" y="1487304"/>
            <a:ext cx="230063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17. 8. 18.  </a:t>
            </a:r>
            <a:r>
              <a:rPr lang="ko-KR" altLang="en-US" sz="800" dirty="0" err="1" smtClean="0"/>
              <a:t>고래불</a:t>
            </a:r>
            <a:r>
              <a:rPr lang="ko-KR" altLang="en-US" sz="800" dirty="0" smtClean="0"/>
              <a:t> 국민야영장 앞 물놀이 익수</a:t>
            </a:r>
            <a:endParaRPr lang="ko-KR" altLang="en-US" sz="800" dirty="0"/>
          </a:p>
        </p:txBody>
      </p:sp>
      <p:sp>
        <p:nvSpPr>
          <p:cNvPr id="70" name="TextBox 69"/>
          <p:cNvSpPr txBox="1"/>
          <p:nvPr/>
        </p:nvSpPr>
        <p:spPr>
          <a:xfrm>
            <a:off x="3584805" y="3158970"/>
            <a:ext cx="228299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16. 3. 17. </a:t>
            </a:r>
            <a:r>
              <a:rPr lang="ko-KR" altLang="en-US" sz="800" dirty="0" smtClean="0"/>
              <a:t>사진</a:t>
            </a:r>
            <a:r>
              <a:rPr lang="en-US" altLang="ko-KR" sz="800" dirty="0" smtClean="0"/>
              <a:t>2</a:t>
            </a:r>
            <a:r>
              <a:rPr lang="ko-KR" altLang="en-US" sz="800" dirty="0" smtClean="0"/>
              <a:t>리 방파제 수중산업 익수 사망</a:t>
            </a:r>
            <a:endParaRPr lang="ko-KR" altLang="en-US" sz="800" dirty="0"/>
          </a:p>
        </p:txBody>
      </p:sp>
      <p:sp>
        <p:nvSpPr>
          <p:cNvPr id="71" name="폭발 1 70"/>
          <p:cNvSpPr/>
          <p:nvPr/>
        </p:nvSpPr>
        <p:spPr>
          <a:xfrm>
            <a:off x="3576881" y="4178538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폭발 1 71"/>
          <p:cNvSpPr/>
          <p:nvPr/>
        </p:nvSpPr>
        <p:spPr>
          <a:xfrm>
            <a:off x="3280524" y="4310658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TextBox 72"/>
          <p:cNvSpPr txBox="1"/>
          <p:nvPr/>
        </p:nvSpPr>
        <p:spPr>
          <a:xfrm>
            <a:off x="6149863" y="4158258"/>
            <a:ext cx="227337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17. 3. 1.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방파제 </a:t>
            </a:r>
            <a:r>
              <a:rPr lang="ko-KR" altLang="en-US" sz="800" dirty="0" err="1" smtClean="0"/>
              <a:t>노란등대</a:t>
            </a:r>
            <a:r>
              <a:rPr lang="ko-KR" altLang="en-US" sz="800" dirty="0" smtClean="0"/>
              <a:t> 앞 </a:t>
            </a:r>
            <a:r>
              <a:rPr lang="en-US" altLang="ko-KR" sz="800" dirty="0" smtClean="0"/>
              <a:t>TTP </a:t>
            </a:r>
            <a:r>
              <a:rPr lang="ko-KR" altLang="en-US" sz="800" dirty="0" smtClean="0"/>
              <a:t>추락</a:t>
            </a:r>
            <a:endParaRPr lang="ko-KR" altLang="en-US" sz="800" dirty="0"/>
          </a:p>
        </p:txBody>
      </p:sp>
      <p:sp>
        <p:nvSpPr>
          <p:cNvPr id="74" name="폭발 1 73"/>
          <p:cNvSpPr/>
          <p:nvPr/>
        </p:nvSpPr>
        <p:spPr>
          <a:xfrm>
            <a:off x="3335714" y="3928177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6269317" y="4416746"/>
            <a:ext cx="175080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17.  6.  13.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남방파제 </a:t>
            </a:r>
            <a:r>
              <a:rPr lang="en-US" altLang="ko-KR" sz="800" dirty="0" smtClean="0"/>
              <a:t> </a:t>
            </a:r>
            <a:r>
              <a:rPr lang="ko-KR" altLang="en-US" sz="800" dirty="0" smtClean="0"/>
              <a:t>추락</a:t>
            </a:r>
            <a:endParaRPr lang="ko-KR" altLang="en-US" sz="800" dirty="0"/>
          </a:p>
        </p:txBody>
      </p:sp>
      <p:sp>
        <p:nvSpPr>
          <p:cNvPr id="76" name="폭발 2 75"/>
          <p:cNvSpPr/>
          <p:nvPr/>
        </p:nvSpPr>
        <p:spPr>
          <a:xfrm>
            <a:off x="2460302" y="148644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폭발 1 76"/>
          <p:cNvSpPr/>
          <p:nvPr/>
        </p:nvSpPr>
        <p:spPr>
          <a:xfrm>
            <a:off x="3456298" y="3836902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TextBox 77"/>
          <p:cNvSpPr txBox="1"/>
          <p:nvPr/>
        </p:nvSpPr>
        <p:spPr>
          <a:xfrm>
            <a:off x="6888199" y="3664030"/>
            <a:ext cx="153760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16. 1. 18. </a:t>
            </a:r>
            <a:r>
              <a:rPr lang="ko-KR" altLang="en-US" sz="800" dirty="0" err="1" smtClean="0"/>
              <a:t>축산항</a:t>
            </a:r>
            <a:r>
              <a:rPr lang="ko-KR" altLang="en-US" sz="800" dirty="0" smtClean="0"/>
              <a:t> 방파제 추락</a:t>
            </a:r>
            <a:endParaRPr lang="ko-KR" altLang="en-US" sz="800" dirty="0"/>
          </a:p>
        </p:txBody>
      </p:sp>
      <p:sp>
        <p:nvSpPr>
          <p:cNvPr id="79" name="폭발 1 78"/>
          <p:cNvSpPr/>
          <p:nvPr/>
        </p:nvSpPr>
        <p:spPr>
          <a:xfrm>
            <a:off x="3203848" y="3138924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2747139" y="718574"/>
            <a:ext cx="302037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16. 5. 6.  </a:t>
            </a:r>
            <a:r>
              <a:rPr lang="ko-KR" altLang="en-US" sz="800" dirty="0" err="1" smtClean="0"/>
              <a:t>병곡항</a:t>
            </a:r>
            <a:r>
              <a:rPr lang="ko-KR" altLang="en-US" sz="800" dirty="0" smtClean="0"/>
              <a:t> 방파제 앞 해상 수상레저 익수</a:t>
            </a:r>
            <a:r>
              <a:rPr lang="en-US" altLang="ko-KR" sz="800" dirty="0" smtClean="0"/>
              <a:t>(</a:t>
            </a:r>
            <a:r>
              <a:rPr lang="ko-KR" altLang="en-US" sz="800" dirty="0" err="1" smtClean="0"/>
              <a:t>스노클</a:t>
            </a:r>
            <a:r>
              <a:rPr lang="en-US" altLang="ko-KR" sz="800" dirty="0" smtClean="0"/>
              <a:t>, </a:t>
            </a:r>
            <a:r>
              <a:rPr lang="ko-KR" altLang="en-US" sz="800" dirty="0" smtClean="0"/>
              <a:t>질병</a:t>
            </a:r>
            <a:r>
              <a:rPr lang="en-US" altLang="ko-KR" sz="800" dirty="0" smtClean="0"/>
              <a:t>) </a:t>
            </a:r>
            <a:endParaRPr lang="ko-KR" altLang="en-US" sz="800" dirty="0"/>
          </a:p>
        </p:txBody>
      </p:sp>
      <p:sp>
        <p:nvSpPr>
          <p:cNvPr id="81" name="TextBox 80"/>
          <p:cNvSpPr txBox="1"/>
          <p:nvPr/>
        </p:nvSpPr>
        <p:spPr>
          <a:xfrm>
            <a:off x="5241724" y="1247502"/>
            <a:ext cx="184377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16. 6. 26.  </a:t>
            </a:r>
            <a:r>
              <a:rPr lang="ko-KR" altLang="en-US" sz="800" dirty="0" err="1" smtClean="0"/>
              <a:t>병곡리</a:t>
            </a:r>
            <a:r>
              <a:rPr lang="ko-KR" altLang="en-US" sz="800" dirty="0" smtClean="0"/>
              <a:t> </a:t>
            </a:r>
            <a:r>
              <a:rPr lang="ko-KR" altLang="en-US" sz="800" dirty="0" err="1" smtClean="0"/>
              <a:t>기타익수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변사자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84" name="TextBox 83"/>
          <p:cNvSpPr txBox="1"/>
          <p:nvPr/>
        </p:nvSpPr>
        <p:spPr>
          <a:xfrm>
            <a:off x="3582704" y="2924944"/>
            <a:ext cx="185339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16. 8. 1. </a:t>
            </a:r>
            <a:r>
              <a:rPr lang="ko-KR" altLang="en-US" sz="800" dirty="0" err="1" smtClean="0"/>
              <a:t>사진리</a:t>
            </a:r>
            <a:r>
              <a:rPr lang="ko-KR" altLang="en-US" sz="800" dirty="0" smtClean="0"/>
              <a:t> 해상 표류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수영미숙</a:t>
            </a:r>
            <a:r>
              <a:rPr lang="en-US" altLang="ko-KR" sz="800" dirty="0" smtClean="0"/>
              <a:t>)</a:t>
            </a:r>
            <a:endParaRPr lang="ko-KR" altLang="en-US" sz="800" dirty="0"/>
          </a:p>
        </p:txBody>
      </p:sp>
      <p:sp>
        <p:nvSpPr>
          <p:cNvPr id="85" name="폭발 1 84"/>
          <p:cNvSpPr/>
          <p:nvPr/>
        </p:nvSpPr>
        <p:spPr>
          <a:xfrm>
            <a:off x="2519251" y="1088450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폭발 1 85"/>
          <p:cNvSpPr/>
          <p:nvPr/>
        </p:nvSpPr>
        <p:spPr>
          <a:xfrm>
            <a:off x="2494787" y="1273842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TextBox 86"/>
          <p:cNvSpPr txBox="1"/>
          <p:nvPr/>
        </p:nvSpPr>
        <p:spPr>
          <a:xfrm>
            <a:off x="5155032" y="2246119"/>
            <a:ext cx="175240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16. 10.</a:t>
            </a:r>
            <a:r>
              <a:rPr lang="ko-KR" altLang="en-US" sz="800" dirty="0" smtClean="0"/>
              <a:t> </a:t>
            </a:r>
            <a:r>
              <a:rPr lang="en-US" altLang="ko-KR" sz="800" dirty="0" smtClean="0"/>
              <a:t>23. </a:t>
            </a:r>
            <a:r>
              <a:rPr lang="ko-KR" altLang="en-US" sz="800" dirty="0" smtClean="0"/>
              <a:t>대진</a:t>
            </a:r>
            <a:r>
              <a:rPr lang="en-US" altLang="ko-KR" sz="800" dirty="0" smtClean="0"/>
              <a:t>2</a:t>
            </a:r>
            <a:r>
              <a:rPr lang="ko-KR" altLang="en-US" sz="800" dirty="0" smtClean="0"/>
              <a:t>리 북방파제 추락</a:t>
            </a:r>
            <a:endParaRPr lang="ko-KR" altLang="en-US" sz="800" dirty="0"/>
          </a:p>
        </p:txBody>
      </p:sp>
      <p:sp>
        <p:nvSpPr>
          <p:cNvPr id="88" name="폭발 1 87"/>
          <p:cNvSpPr/>
          <p:nvPr/>
        </p:nvSpPr>
        <p:spPr>
          <a:xfrm>
            <a:off x="2923033" y="2372168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폭발 2 89"/>
          <p:cNvSpPr/>
          <p:nvPr/>
        </p:nvSpPr>
        <p:spPr>
          <a:xfrm>
            <a:off x="3203848" y="2963693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폭발 2 63"/>
          <p:cNvSpPr/>
          <p:nvPr/>
        </p:nvSpPr>
        <p:spPr>
          <a:xfrm>
            <a:off x="2863708" y="2015639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5755387" y="2008475"/>
            <a:ext cx="205697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20.7.11.</a:t>
            </a:r>
            <a:r>
              <a:rPr lang="ko-KR" altLang="en-US" sz="800" dirty="0" smtClean="0"/>
              <a:t>대진 </a:t>
            </a:r>
            <a:r>
              <a:rPr lang="en-US" altLang="ko-KR" sz="800" dirty="0" smtClean="0"/>
              <a:t>1</a:t>
            </a:r>
            <a:r>
              <a:rPr lang="ko-KR" altLang="en-US" sz="800" dirty="0" smtClean="0"/>
              <a:t>리 북방파제 앞 </a:t>
            </a:r>
            <a:r>
              <a:rPr lang="en-US" altLang="ko-KR" sz="800" dirty="0" smtClean="0"/>
              <a:t>100m </a:t>
            </a:r>
            <a:r>
              <a:rPr lang="ko-KR" altLang="en-US" sz="800" dirty="0" smtClean="0"/>
              <a:t>해상</a:t>
            </a:r>
            <a:endParaRPr lang="ko-KR" altLang="en-US" sz="800" dirty="0"/>
          </a:p>
        </p:txBody>
      </p:sp>
      <p:sp>
        <p:nvSpPr>
          <p:cNvPr id="82" name="폭발 2 81"/>
          <p:cNvSpPr/>
          <p:nvPr/>
        </p:nvSpPr>
        <p:spPr>
          <a:xfrm>
            <a:off x="3161491" y="5201527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TextBox 82"/>
          <p:cNvSpPr txBox="1"/>
          <p:nvPr/>
        </p:nvSpPr>
        <p:spPr>
          <a:xfrm>
            <a:off x="3423850" y="5379870"/>
            <a:ext cx="184537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800" dirty="0" smtClean="0"/>
              <a:t>20.8.2. </a:t>
            </a:r>
            <a:r>
              <a:rPr lang="ko-KR" altLang="en-US" sz="800" dirty="0" smtClean="0"/>
              <a:t>경정해수욕장 남성 </a:t>
            </a:r>
            <a:r>
              <a:rPr lang="en-US" altLang="ko-KR" sz="800" dirty="0" smtClean="0"/>
              <a:t>1</a:t>
            </a:r>
            <a:r>
              <a:rPr lang="ko-KR" altLang="en-US" sz="800" dirty="0" smtClean="0"/>
              <a:t>명 표류</a:t>
            </a:r>
            <a:endParaRPr lang="en-US" altLang="ko-KR" sz="800" dirty="0" smtClean="0"/>
          </a:p>
        </p:txBody>
      </p:sp>
    </p:spTree>
    <p:extLst>
      <p:ext uri="{BB962C8B-B14F-4D97-AF65-F5344CB8AC3E}">
        <p14:creationId xmlns:p14="http://schemas.microsoft.com/office/powerpoint/2010/main" val="679287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286</Words>
  <Application>Microsoft Office PowerPoint</Application>
  <PresentationFormat>화면 슬라이드 쇼(4:3)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</dc:creator>
  <cp:lastModifiedBy>u</cp:lastModifiedBy>
  <cp:revision>15</cp:revision>
  <dcterms:created xsi:type="dcterms:W3CDTF">2020-04-09T06:25:54Z</dcterms:created>
  <dcterms:modified xsi:type="dcterms:W3CDTF">2020-12-09T23:54:20Z</dcterms:modified>
</cp:coreProperties>
</file>